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1837" r:id="rId9"/>
    <p:sldId id="1800" r:id="rId10"/>
    <p:sldId id="1850" r:id="rId11"/>
    <p:sldId id="1888" r:id="rId12"/>
    <p:sldId id="1890" r:id="rId13"/>
    <p:sldId id="1891" r:id="rId14"/>
    <p:sldId id="1889" r:id="rId15"/>
    <p:sldId id="1892" r:id="rId16"/>
    <p:sldId id="1893" r:id="rId17"/>
    <p:sldId id="1894" r:id="rId18"/>
    <p:sldId id="1901" r:id="rId19"/>
    <p:sldId id="1903" r:id="rId20"/>
    <p:sldId id="1902" r:id="rId21"/>
    <p:sldId id="1899" r:id="rId22"/>
    <p:sldId id="1897" r:id="rId23"/>
    <p:sldId id="1895" r:id="rId24"/>
    <p:sldId id="1896" r:id="rId25"/>
    <p:sldId id="1898" r:id="rId26"/>
    <p:sldId id="1900" r:id="rId27"/>
    <p:sldId id="1904" r:id="rId28"/>
    <p:sldId id="1873"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58076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zhihu.com/search?q=%E8%AE%A1%E7%AE%97%E5%AF%86%E9%9B%86%E5%9E%8B&amp;search_source=Entity&amp;hybrid_search_source=Entity&amp;hybrid_search_extra=%7B%22sourceType%22%3A%22answer%22%2C%22sourceId%22%3A96081382%7D"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图形处理器</a:t>
            </a:r>
            <a:r>
              <a:rPr lang="en-US" altLang="zh-CN" sz="9600" dirty="0">
                <a:solidFill>
                  <a:schemeClr val="bg1"/>
                </a:solidFill>
                <a:latin typeface="Gill Sans MT" panose="020B0502020104020203" pitchFamily="34" charset="0"/>
              </a:rPr>
              <a:t>GPU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AC108E54-8971-9C48-ADF1-D72EA50AC5A0}"/>
              </a:ext>
            </a:extLst>
          </p:cNvPr>
          <p:cNvSpPr/>
          <p:nvPr/>
        </p:nvSpPr>
        <p:spPr bwMode="auto">
          <a:xfrm>
            <a:off x="1201837" y="2276872"/>
            <a:ext cx="4608512" cy="3312368"/>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tx1"/>
                </a:solidFill>
                <a:effectLst/>
                <a:latin typeface="Arial" charset="0"/>
                <a:ea typeface="SimSun" pitchFamily="2" charset="-122"/>
              </a:rPr>
              <a:t>CUDA</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7" name="矩形 6">
            <a:extLst>
              <a:ext uri="{FF2B5EF4-FFF2-40B4-BE49-F238E27FC236}">
                <a16:creationId xmlns:a16="http://schemas.microsoft.com/office/drawing/2014/main" id="{BEF70E07-5D9C-E84F-BD5B-E48438A5DF23}"/>
              </a:ext>
            </a:extLst>
          </p:cNvPr>
          <p:cNvSpPr/>
          <p:nvPr/>
        </p:nvSpPr>
        <p:spPr bwMode="auto">
          <a:xfrm>
            <a:off x="6242397" y="2276872"/>
            <a:ext cx="4608512" cy="3312368"/>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tx1"/>
                </a:solidFill>
                <a:effectLst/>
                <a:latin typeface="Arial" charset="0"/>
                <a:ea typeface="SimSun" pitchFamily="2" charset="-122"/>
              </a:rPr>
              <a:t>OpenCL</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22316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1D1C7F-78DA-914E-9FF1-C72443DE861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FD0C2D72-F3B7-7746-8D11-1DB92C23F056}"/>
              </a:ext>
            </a:extLst>
          </p:cNvPr>
          <p:cNvSpPr>
            <a:spLocks noGrp="1"/>
          </p:cNvSpPr>
          <p:nvPr>
            <p:ph sz="half" idx="1"/>
          </p:nvPr>
        </p:nvSpPr>
        <p:spPr/>
        <p:txBody>
          <a:bodyPr/>
          <a:lstStyle/>
          <a:p>
            <a:r>
              <a:rPr lang="zh-CN" altLang="en-US" dirty="0"/>
              <a:t>正如其全称“图形计算单元”，</a:t>
            </a:r>
            <a:r>
              <a:rPr lang="en-US" altLang="zh-CN" dirty="0"/>
              <a:t>GPU</a:t>
            </a:r>
            <a:r>
              <a:rPr lang="zh-CN" altLang="en-US" dirty="0"/>
              <a:t>的初衷主要是为了接替</a:t>
            </a:r>
            <a:r>
              <a:rPr lang="en-US" altLang="zh-CN" dirty="0"/>
              <a:t>CPU</a:t>
            </a:r>
            <a:r>
              <a:rPr lang="zh-CN" altLang="en-US" dirty="0"/>
              <a:t>进行图形渲染的工作。因为图像上的每一个像素点都需要处理，这项任务计算量相当大。尤其遇上一个复杂的三维场景，就需要在一秒内处理几千万个三角形顶点和光栅化几十亿的像素。不过，由于每个像素点处理的过程和方式相差无几，这项艰巨的任务可以靠并行计算来化解。</a:t>
            </a:r>
            <a:br>
              <a:rPr lang="zh-CN" altLang="en-US" dirty="0"/>
            </a:br>
            <a:endParaRPr lang="zh-CN" altLang="en-US" dirty="0"/>
          </a:p>
        </p:txBody>
      </p:sp>
      <p:sp>
        <p:nvSpPr>
          <p:cNvPr id="7" name="矩形 6">
            <a:extLst>
              <a:ext uri="{FF2B5EF4-FFF2-40B4-BE49-F238E27FC236}">
                <a16:creationId xmlns:a16="http://schemas.microsoft.com/office/drawing/2014/main" id="{14AF7728-964A-AC4E-B2C6-EB51C5381023}"/>
              </a:ext>
            </a:extLst>
          </p:cNvPr>
          <p:cNvSpPr/>
          <p:nvPr/>
        </p:nvSpPr>
        <p:spPr bwMode="auto">
          <a:xfrm>
            <a:off x="1201837" y="3933055"/>
            <a:ext cx="10081120" cy="1951721"/>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800" b="1" i="0" u="none" strike="noStrike" cap="none" normalizeH="0" baseline="0" dirty="0">
                <a:ln>
                  <a:noFill/>
                </a:ln>
                <a:solidFill>
                  <a:schemeClr val="tx1"/>
                </a:solidFill>
                <a:effectLst/>
                <a:latin typeface="Arial" charset="0"/>
                <a:ea typeface="SimSun" pitchFamily="2" charset="-122"/>
              </a:rPr>
              <a:t>播放视频</a:t>
            </a:r>
          </a:p>
        </p:txBody>
      </p:sp>
    </p:spTree>
    <p:extLst>
      <p:ext uri="{BB962C8B-B14F-4D97-AF65-F5344CB8AC3E}">
        <p14:creationId xmlns:p14="http://schemas.microsoft.com/office/powerpoint/2010/main" val="255169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D48879-C827-B64D-94FB-08C60E30B9C4}"/>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237B8D2-708C-3548-96C4-47B1C0FE0FE7}"/>
              </a:ext>
            </a:extLst>
          </p:cNvPr>
          <p:cNvSpPr>
            <a:spLocks noGrp="1"/>
          </p:cNvSpPr>
          <p:nvPr>
            <p:ph sz="half" idx="1"/>
          </p:nvPr>
        </p:nvSpPr>
        <p:spPr/>
        <p:txBody>
          <a:bodyPr/>
          <a:lstStyle/>
          <a:p>
            <a:r>
              <a:rPr lang="en-US" altLang="zh-CN" dirty="0"/>
              <a:t>GPU</a:t>
            </a:r>
            <a:r>
              <a:rPr lang="zh-CN" altLang="en-US" dirty="0"/>
              <a:t>几乎主要由计算单元</a:t>
            </a:r>
            <a:r>
              <a:rPr lang="en-US" altLang="zh-CN" dirty="0"/>
              <a:t>ALU</a:t>
            </a:r>
            <a:r>
              <a:rPr lang="zh-CN" altLang="en-US" dirty="0"/>
              <a:t>组成，仅有少量的控制单元和存储单元。</a:t>
            </a:r>
            <a:r>
              <a:rPr lang="en-US" altLang="zh-CN" dirty="0"/>
              <a:t>GPU</a:t>
            </a:r>
            <a:r>
              <a:rPr lang="zh-CN" altLang="en-US" dirty="0"/>
              <a:t>采用了数量众多的计算单元和超长的流水线，但只有非常简单的控制逻辑并省去了</a:t>
            </a:r>
            <a:r>
              <a:rPr lang="en-US" altLang="zh-CN" dirty="0"/>
              <a:t>Cache</a:t>
            </a:r>
            <a:r>
              <a:rPr lang="zh-CN" altLang="en-US" dirty="0"/>
              <a:t>。而</a:t>
            </a:r>
            <a:r>
              <a:rPr lang="en-US" altLang="zh-CN" dirty="0"/>
              <a:t>CPU</a:t>
            </a:r>
            <a:r>
              <a:rPr lang="zh-CN" altLang="en-US" dirty="0"/>
              <a:t>不仅被</a:t>
            </a:r>
            <a:r>
              <a:rPr lang="en-US" altLang="zh-CN" dirty="0"/>
              <a:t>Cache</a:t>
            </a:r>
            <a:r>
              <a:rPr lang="zh-CN" altLang="en-US" dirty="0"/>
              <a:t>占据了大量空间，而且还有有复杂的控制逻辑和诸多优化电路，相比之下计算能力只是</a:t>
            </a:r>
            <a:r>
              <a:rPr lang="en-US" altLang="zh-CN" dirty="0"/>
              <a:t>CPU</a:t>
            </a:r>
            <a:r>
              <a:rPr lang="zh-CN" altLang="en-US" dirty="0"/>
              <a:t>很小的一部</a:t>
            </a:r>
          </a:p>
        </p:txBody>
      </p:sp>
      <p:pic>
        <p:nvPicPr>
          <p:cNvPr id="7" name="图片 6">
            <a:extLst>
              <a:ext uri="{FF2B5EF4-FFF2-40B4-BE49-F238E27FC236}">
                <a16:creationId xmlns:a16="http://schemas.microsoft.com/office/drawing/2014/main" id="{A83B23CB-D3C3-054C-989C-15B2F616A2AA}"/>
              </a:ext>
            </a:extLst>
          </p:cNvPr>
          <p:cNvPicPr>
            <a:picLocks noChangeAspect="1"/>
          </p:cNvPicPr>
          <p:nvPr/>
        </p:nvPicPr>
        <p:blipFill>
          <a:blip r:embed="rId2"/>
          <a:stretch>
            <a:fillRect/>
          </a:stretch>
        </p:blipFill>
        <p:spPr>
          <a:xfrm>
            <a:off x="2209949" y="3429000"/>
            <a:ext cx="7454304" cy="2880072"/>
          </a:xfrm>
          <a:prstGeom prst="rect">
            <a:avLst/>
          </a:prstGeom>
        </p:spPr>
      </p:pic>
    </p:spTree>
    <p:extLst>
      <p:ext uri="{BB962C8B-B14F-4D97-AF65-F5344CB8AC3E}">
        <p14:creationId xmlns:p14="http://schemas.microsoft.com/office/powerpoint/2010/main" val="254251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4569F-8D21-ED40-BD02-692AB6C9742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063C9E0-39EB-E846-927D-BC05557FD96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9543FF5-591B-EF41-92FC-38BB5846D17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F4A1775-0139-F247-BE52-AA136C3AA76A}"/>
              </a:ext>
            </a:extLst>
          </p:cNvPr>
          <p:cNvPicPr>
            <a:picLocks noChangeAspect="1"/>
          </p:cNvPicPr>
          <p:nvPr/>
        </p:nvPicPr>
        <p:blipFill>
          <a:blip r:embed="rId2"/>
          <a:stretch>
            <a:fillRect/>
          </a:stretch>
        </p:blipFill>
        <p:spPr>
          <a:xfrm>
            <a:off x="1489869" y="1772816"/>
            <a:ext cx="9925916" cy="4104456"/>
          </a:xfrm>
          <a:prstGeom prst="rect">
            <a:avLst/>
          </a:prstGeom>
        </p:spPr>
      </p:pic>
    </p:spTree>
    <p:extLst>
      <p:ext uri="{BB962C8B-B14F-4D97-AF65-F5344CB8AC3E}">
        <p14:creationId xmlns:p14="http://schemas.microsoft.com/office/powerpoint/2010/main" val="33790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6766CC-B7E9-AE4A-A951-BD0AA97FB7D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F564BAB-E237-1F40-A24D-1BF1DBE0F4DE}"/>
              </a:ext>
            </a:extLst>
          </p:cNvPr>
          <p:cNvSpPr>
            <a:spLocks noGrp="1"/>
          </p:cNvSpPr>
          <p:nvPr>
            <p:ph sz="half" idx="1"/>
          </p:nvPr>
        </p:nvSpPr>
        <p:spPr/>
        <p:txBody>
          <a:bodyPr/>
          <a:lstStyle/>
          <a:p>
            <a:r>
              <a:rPr lang="en-US" altLang="zh-CN" dirty="0"/>
              <a:t>GPU</a:t>
            </a:r>
            <a:r>
              <a:rPr lang="zh-CN" altLang="en-US" dirty="0"/>
              <a:t>的特点是有很多的</a:t>
            </a:r>
            <a:r>
              <a:rPr lang="en-US" altLang="zh-CN" dirty="0"/>
              <a:t>ALU</a:t>
            </a:r>
            <a:r>
              <a:rPr lang="zh-CN" altLang="en-US" dirty="0"/>
              <a:t>和很少的</a:t>
            </a:r>
            <a:r>
              <a:rPr lang="en-US" altLang="zh-CN" dirty="0"/>
              <a:t>cache. </a:t>
            </a:r>
            <a:r>
              <a:rPr lang="zh-CN" altLang="en-US" dirty="0"/>
              <a:t>缓存的目的不是保存后面需要访问的数据的，这点和</a:t>
            </a:r>
            <a:r>
              <a:rPr lang="en-US" altLang="zh-CN" dirty="0"/>
              <a:t>CPU</a:t>
            </a:r>
            <a:r>
              <a:rPr lang="zh-CN" altLang="en-US" dirty="0"/>
              <a:t>不同，而是为</a:t>
            </a:r>
            <a:r>
              <a:rPr lang="en-US" altLang="zh-CN" dirty="0"/>
              <a:t>thread</a:t>
            </a:r>
            <a:r>
              <a:rPr lang="zh-CN" altLang="en-US" dirty="0"/>
              <a:t>提高服务的。如果有很多线程需要访问同一个相同的数据，缓存会合并这些访问，然后再去访问</a:t>
            </a:r>
            <a:r>
              <a:rPr lang="en-US" altLang="zh-CN" dirty="0"/>
              <a:t>dram</a:t>
            </a:r>
            <a:r>
              <a:rPr lang="zh-CN" altLang="en-US" dirty="0"/>
              <a:t>（因为需要访问的数据保存在</a:t>
            </a:r>
            <a:r>
              <a:rPr lang="en-US" altLang="zh-CN" dirty="0"/>
              <a:t>dram</a:t>
            </a:r>
            <a:r>
              <a:rPr lang="zh-CN" altLang="en-US" dirty="0"/>
              <a:t>中而不是</a:t>
            </a:r>
            <a:r>
              <a:rPr lang="en-US" altLang="zh-CN" dirty="0"/>
              <a:t>cache</a:t>
            </a:r>
            <a:r>
              <a:rPr lang="zh-CN" altLang="en-US" dirty="0"/>
              <a:t>里面），获取数据后</a:t>
            </a:r>
            <a:r>
              <a:rPr lang="en-US" altLang="zh-CN" dirty="0"/>
              <a:t>cache</a:t>
            </a:r>
            <a:r>
              <a:rPr lang="zh-CN" altLang="en-US" dirty="0"/>
              <a:t>会转发这个数据给对应的线程，这个时候是数据转发的角色。但是由于需要访问</a:t>
            </a:r>
            <a:r>
              <a:rPr lang="en-US" altLang="zh-CN" dirty="0"/>
              <a:t>dram</a:t>
            </a:r>
            <a:r>
              <a:rPr lang="zh-CN" altLang="en-US" dirty="0"/>
              <a:t>，自然会带来延时的问题。</a:t>
            </a:r>
          </a:p>
        </p:txBody>
      </p:sp>
    </p:spTree>
    <p:extLst>
      <p:ext uri="{BB962C8B-B14F-4D97-AF65-F5344CB8AC3E}">
        <p14:creationId xmlns:p14="http://schemas.microsoft.com/office/powerpoint/2010/main" val="63909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858F60-4AEF-B147-B83C-FAAA983086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6C1CE2-7E01-234D-A771-BD010FC124E0}"/>
              </a:ext>
            </a:extLst>
          </p:cNvPr>
          <p:cNvSpPr>
            <a:spLocks noGrp="1"/>
          </p:cNvSpPr>
          <p:nvPr>
            <p:ph sz="half" idx="1"/>
          </p:nvPr>
        </p:nvSpPr>
        <p:spPr/>
        <p:txBody>
          <a:bodyPr/>
          <a:lstStyle/>
          <a:p>
            <a:r>
              <a:rPr lang="zh-CN" altLang="en-US" dirty="0"/>
              <a:t>（</a:t>
            </a:r>
            <a:r>
              <a:rPr lang="en-US" altLang="zh-CN" dirty="0"/>
              <a:t>1</a:t>
            </a:r>
            <a:r>
              <a:rPr lang="zh-CN" altLang="en-US" dirty="0"/>
              <a:t>）计算密集型的程序。所谓</a:t>
            </a:r>
            <a:r>
              <a:rPr lang="zh-CN" altLang="en-US" dirty="0">
                <a:hlinkClick r:id="rId2"/>
              </a:rPr>
              <a:t>计算密集型</a:t>
            </a:r>
            <a:r>
              <a:rPr lang="en-US" altLang="zh-CN" dirty="0"/>
              <a:t>(Compute-intensive)</a:t>
            </a:r>
            <a:r>
              <a:rPr lang="zh-CN" altLang="en-US" dirty="0"/>
              <a:t>的程序，就是其大部分运行时间花在了寄存器运算上，寄存器的速度和处理器的速度相当，从寄存器读写数据几乎没有延时。可以做一下对比，读内存的延迟大概是几百个时钟周期；读硬盘的速度就不说了，即便是</a:t>
            </a:r>
            <a:r>
              <a:rPr lang="en-US" altLang="zh-CN" dirty="0"/>
              <a:t>SSD, </a:t>
            </a:r>
            <a:r>
              <a:rPr lang="zh-CN" altLang="en-US" dirty="0"/>
              <a:t>也实在是太慢了。</a:t>
            </a:r>
          </a:p>
          <a:p>
            <a:r>
              <a:rPr lang="zh-CN" altLang="en-US" dirty="0"/>
              <a:t>　　（</a:t>
            </a:r>
            <a:r>
              <a:rPr lang="en-US" altLang="zh-CN" dirty="0"/>
              <a:t>2</a:t>
            </a:r>
            <a:r>
              <a:rPr lang="zh-CN" altLang="en-US" dirty="0"/>
              <a:t>）易于并行的程序。</a:t>
            </a:r>
            <a:r>
              <a:rPr lang="en-US" altLang="zh-CN" dirty="0"/>
              <a:t>GPU</a:t>
            </a:r>
            <a:r>
              <a:rPr lang="zh-CN" altLang="en-US" dirty="0"/>
              <a:t>其实是一种</a:t>
            </a:r>
            <a:r>
              <a:rPr lang="en-US" altLang="zh-CN" dirty="0"/>
              <a:t>SIMD(Single Instruction Multiple Data)</a:t>
            </a:r>
            <a:r>
              <a:rPr lang="zh-CN" altLang="en-US" dirty="0"/>
              <a:t>架构， 他有成百上千个核，每一个核在同一时间最好能做同样的事情。</a:t>
            </a:r>
          </a:p>
          <a:p>
            <a:endParaRPr kumimoji="1" lang="zh-CN" altLang="en-US" dirty="0"/>
          </a:p>
        </p:txBody>
      </p:sp>
    </p:spTree>
    <p:extLst>
      <p:ext uri="{BB962C8B-B14F-4D97-AF65-F5344CB8AC3E}">
        <p14:creationId xmlns:p14="http://schemas.microsoft.com/office/powerpoint/2010/main" val="12997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的规模化发展</a:t>
            </a:r>
            <a:br>
              <a:rPr lang="en-US" altLang="zh-CN" dirty="0"/>
            </a:br>
            <a:r>
              <a:rPr lang="zh-CN" altLang="en-US" dirty="0"/>
              <a:t>急需</a:t>
            </a:r>
            <a:r>
              <a:rPr lang="en-US" altLang="zh-CN" dirty="0"/>
              <a:t>GPU</a:t>
            </a:r>
            <a:endParaRPr lang="zh-CN" altLang="en-US" dirty="0"/>
          </a:p>
        </p:txBody>
      </p:sp>
    </p:spTree>
    <p:extLst>
      <p:ext uri="{BB962C8B-B14F-4D97-AF65-F5344CB8AC3E}">
        <p14:creationId xmlns:p14="http://schemas.microsoft.com/office/powerpoint/2010/main" val="128778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en-US" altLang="zh-CN" dirty="0">
                <a:latin typeface="Gill Sans MT" panose="020B0502020104020203" pitchFamily="34" charset="0"/>
              </a:rPr>
              <a:t>2012</a:t>
            </a:r>
            <a:r>
              <a:rPr lang="zh-CN" altLang="en-US" dirty="0">
                <a:latin typeface="Gill Sans MT" panose="020B0502020104020203" pitchFamily="34" charset="0"/>
              </a:rPr>
              <a:t>年，</a:t>
            </a:r>
            <a:r>
              <a:rPr lang="en-US" altLang="zh-CN" dirty="0">
                <a:latin typeface="Gill Sans MT" panose="020B0502020104020203" pitchFamily="34" charset="0"/>
              </a:rPr>
              <a:t>Hinton</a:t>
            </a:r>
            <a:r>
              <a:rPr lang="zh-CN" altLang="en-US" dirty="0">
                <a:latin typeface="Gill Sans MT" panose="020B0502020104020203" pitchFamily="34" charset="0"/>
              </a:rPr>
              <a:t> 和 </a:t>
            </a:r>
            <a:r>
              <a:rPr lang="en-US" altLang="zh-CN" dirty="0">
                <a:latin typeface="Gill Sans MT" panose="020B0502020104020203" pitchFamily="34" charset="0"/>
              </a:rPr>
              <a:t>Alex </a:t>
            </a:r>
            <a:r>
              <a:rPr lang="en-US" altLang="zh-CN" dirty="0" err="1">
                <a:latin typeface="Gill Sans MT" panose="020B0502020104020203" pitchFamily="34" charset="0"/>
              </a:rPr>
              <a:t>Krizhevsky</a:t>
            </a:r>
            <a:r>
              <a:rPr lang="zh-CN" altLang="en-US" dirty="0">
                <a:latin typeface="Gill Sans MT" panose="020B0502020104020203" pitchFamily="34" charset="0"/>
              </a:rPr>
              <a:t> 设计了 </a:t>
            </a:r>
            <a:r>
              <a:rPr lang="en-US" altLang="zh-CN" dirty="0">
                <a:latin typeface="Gill Sans MT" panose="020B0502020104020203" pitchFamily="34" charset="0"/>
              </a:rPr>
              <a:t>AlexNet</a:t>
            </a:r>
            <a:r>
              <a:rPr lang="zh-CN" altLang="en-US" dirty="0">
                <a:latin typeface="Gill Sans MT" panose="020B0502020104020203" pitchFamily="34" charset="0"/>
              </a:rPr>
              <a:t>，使用了两块英伟达 </a:t>
            </a:r>
            <a:r>
              <a:rPr lang="en-US" altLang="zh-CN" dirty="0">
                <a:latin typeface="Gill Sans MT" panose="020B0502020104020203" pitchFamily="34" charset="0"/>
              </a:rPr>
              <a:t>GTX 580</a:t>
            </a:r>
            <a:r>
              <a:rPr lang="zh-CN" altLang="en-US" dirty="0">
                <a:latin typeface="Gill Sans MT" panose="020B0502020104020203" pitchFamily="34" charset="0"/>
              </a:rPr>
              <a:t> 训练了两周 </a:t>
            </a:r>
            <a:r>
              <a:rPr lang="en-US" altLang="zh-CN" dirty="0">
                <a:latin typeface="Gill Sans MT" panose="020B0502020104020203" pitchFamily="34" charset="0"/>
              </a:rPr>
              <a:t>AlexNet</a:t>
            </a:r>
            <a:r>
              <a:rPr lang="zh-CN" altLang="en-US" dirty="0">
                <a:latin typeface="Gill Sans MT" panose="020B0502020104020203" pitchFamily="34" charset="0"/>
              </a:rPr>
              <a:t>，将计算机图像识别的正确率提升了一个数量级，并获得了 </a:t>
            </a:r>
            <a:r>
              <a:rPr lang="en-US" altLang="zh-CN" dirty="0">
                <a:latin typeface="Gill Sans MT" panose="020B0502020104020203" pitchFamily="34" charset="0"/>
              </a:rPr>
              <a:t>2012</a:t>
            </a:r>
            <a:r>
              <a:rPr lang="zh-CN" altLang="en-US" dirty="0">
                <a:latin typeface="Gill Sans MT" panose="020B0502020104020203" pitchFamily="34" charset="0"/>
              </a:rPr>
              <a:t> 年 </a:t>
            </a:r>
            <a:r>
              <a:rPr lang="en-US" altLang="zh-CN" dirty="0">
                <a:latin typeface="Gill Sans MT" panose="020B0502020104020203" pitchFamily="34" charset="0"/>
              </a:rPr>
              <a:t>ImageNet</a:t>
            </a:r>
            <a:r>
              <a:rPr lang="zh-CN" altLang="en-US" dirty="0">
                <a:latin typeface="Gill Sans MT" panose="020B0502020104020203" pitchFamily="34" charset="0"/>
              </a:rPr>
              <a:t> 竞赛冠军，充分展示了</a:t>
            </a:r>
            <a:r>
              <a:rPr lang="en-US" altLang="zh-CN" dirty="0">
                <a:latin typeface="Gill Sans MT" panose="020B0502020104020203" pitchFamily="34" charset="0"/>
              </a:rPr>
              <a:t>GPU</a:t>
            </a:r>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计算中的巨大潜力。</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61838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zh-CN" altLang="en-US" dirty="0">
                <a:latin typeface="Gill Sans MT" panose="020B0502020104020203" pitchFamily="34" charset="0"/>
              </a:rPr>
              <a:t>谷歌使用 </a:t>
            </a:r>
            <a:r>
              <a:rPr lang="en-US" altLang="zh-CN" dirty="0">
                <a:latin typeface="Gill Sans MT" panose="020B0502020104020203" pitchFamily="34" charset="0"/>
              </a:rPr>
              <a:t>1000</a:t>
            </a:r>
            <a:r>
              <a:rPr lang="zh-CN" altLang="en-US" dirty="0">
                <a:latin typeface="Gill Sans MT" panose="020B0502020104020203" pitchFamily="34" charset="0"/>
              </a:rPr>
              <a:t> 台 </a:t>
            </a:r>
            <a:r>
              <a:rPr lang="en-US" altLang="zh-CN" dirty="0">
                <a:latin typeface="Gill Sans MT" panose="020B0502020104020203" pitchFamily="34" charset="0"/>
              </a:rPr>
              <a:t>CPU</a:t>
            </a:r>
            <a:r>
              <a:rPr lang="zh-CN" altLang="en-US" dirty="0">
                <a:latin typeface="Gill Sans MT" panose="020B0502020104020203" pitchFamily="34" charset="0"/>
              </a:rPr>
              <a:t> 服务器，基于</a:t>
            </a:r>
            <a:r>
              <a:rPr lang="en-US" altLang="zh-CN" dirty="0">
                <a:latin typeface="Gill Sans MT" panose="020B0502020104020203" pitchFamily="34" charset="0"/>
              </a:rPr>
              <a:t>Google</a:t>
            </a:r>
            <a:r>
              <a:rPr lang="zh-CN" altLang="en-US" dirty="0">
                <a:latin typeface="Gill Sans MT" panose="020B0502020104020203" pitchFamily="34" charset="0"/>
              </a:rPr>
              <a:t> </a:t>
            </a:r>
            <a:r>
              <a:rPr lang="en-US" altLang="zh-CN" dirty="0">
                <a:latin typeface="Gill Sans MT" panose="020B0502020104020203" pitchFamily="34" charset="0"/>
              </a:rPr>
              <a:t>YouTube</a:t>
            </a:r>
            <a:r>
              <a:rPr lang="zh-CN" altLang="en-US" dirty="0">
                <a:latin typeface="Gill Sans MT" panose="020B0502020104020203" pitchFamily="34" charset="0"/>
              </a:rPr>
              <a:t> 视频同的数据完成了猫狗识别的任务，而 </a:t>
            </a:r>
            <a:r>
              <a:rPr lang="en-US" altLang="zh-CN" dirty="0">
                <a:latin typeface="Gill Sans MT" panose="020B0502020104020203" pitchFamily="34" charset="0"/>
              </a:rPr>
              <a:t>2012</a:t>
            </a:r>
            <a:r>
              <a:rPr lang="zh-CN" altLang="en-US" dirty="0">
                <a:latin typeface="Gill Sans MT" panose="020B0502020104020203" pitchFamily="34" charset="0"/>
              </a:rPr>
              <a:t> 年吴恩达等采用 </a:t>
            </a:r>
            <a:r>
              <a:rPr lang="en-US" altLang="zh-CN" dirty="0">
                <a:latin typeface="Gill Sans MT" panose="020B0502020104020203" pitchFamily="34" charset="0"/>
              </a:rPr>
              <a:t>3</a:t>
            </a:r>
            <a:r>
              <a:rPr lang="zh-CN" altLang="en-US" dirty="0">
                <a:latin typeface="Gill Sans MT" panose="020B0502020104020203" pitchFamily="34" charset="0"/>
              </a:rPr>
              <a:t> 台 </a:t>
            </a:r>
            <a:r>
              <a:rPr lang="en-US" altLang="zh-CN" dirty="0">
                <a:latin typeface="Gill Sans MT" panose="020B0502020104020203" pitchFamily="34" charset="0"/>
              </a:rPr>
              <a:t>GTX680-GPU</a:t>
            </a:r>
            <a:r>
              <a:rPr lang="zh-CN" altLang="en-US" dirty="0">
                <a:latin typeface="Gill Sans MT" panose="020B0502020104020203" pitchFamily="34" charset="0"/>
              </a:rPr>
              <a:t> 服务器完成了同样的任务。</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8304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en-US" altLang="zh-CN" dirty="0">
                <a:latin typeface="Gill Sans MT" panose="020B0502020104020203" pitchFamily="34" charset="0"/>
              </a:rPr>
              <a:t>2012</a:t>
            </a:r>
            <a:r>
              <a:rPr lang="zh-CN" altLang="en-US" dirty="0">
                <a:latin typeface="Gill Sans MT" panose="020B0502020104020203" pitchFamily="34" charset="0"/>
              </a:rPr>
              <a:t>年，</a:t>
            </a:r>
            <a:r>
              <a:rPr lang="en-US" altLang="zh-CN" dirty="0">
                <a:latin typeface="Gill Sans MT" panose="020B0502020104020203" pitchFamily="34" charset="0"/>
              </a:rPr>
              <a:t>Hinton</a:t>
            </a:r>
            <a:r>
              <a:rPr lang="zh-CN" altLang="en-US" dirty="0">
                <a:latin typeface="Gill Sans MT" panose="020B0502020104020203" pitchFamily="34" charset="0"/>
              </a:rPr>
              <a:t> 和 </a:t>
            </a:r>
            <a:r>
              <a:rPr lang="en-US" altLang="zh-CN" dirty="0">
                <a:latin typeface="Gill Sans MT" panose="020B0502020104020203" pitchFamily="34" charset="0"/>
              </a:rPr>
              <a:t>Alex </a:t>
            </a:r>
            <a:r>
              <a:rPr lang="en-US" altLang="zh-CN" dirty="0" err="1">
                <a:latin typeface="Gill Sans MT" panose="020B0502020104020203" pitchFamily="34" charset="0"/>
              </a:rPr>
              <a:t>Krizhevsky</a:t>
            </a:r>
            <a:r>
              <a:rPr lang="zh-CN" altLang="en-US" dirty="0">
                <a:latin typeface="Gill Sans MT" panose="020B0502020104020203" pitchFamily="34" charset="0"/>
              </a:rPr>
              <a:t> 设计了 </a:t>
            </a:r>
            <a:r>
              <a:rPr lang="en-US" altLang="zh-CN" dirty="0">
                <a:latin typeface="Gill Sans MT" panose="020B0502020104020203" pitchFamily="34" charset="0"/>
              </a:rPr>
              <a:t>AlexNet</a:t>
            </a:r>
            <a:r>
              <a:rPr lang="zh-CN" altLang="en-US" dirty="0">
                <a:latin typeface="Gill Sans MT" panose="020B0502020104020203" pitchFamily="34" charset="0"/>
              </a:rPr>
              <a:t>，使用了两块英伟达 </a:t>
            </a:r>
            <a:r>
              <a:rPr lang="en-US" altLang="zh-CN" dirty="0">
                <a:latin typeface="Gill Sans MT" panose="020B0502020104020203" pitchFamily="34" charset="0"/>
              </a:rPr>
              <a:t>GTX 580</a:t>
            </a:r>
            <a:r>
              <a:rPr lang="zh-CN" altLang="en-US" dirty="0">
                <a:latin typeface="Gill Sans MT" panose="020B0502020104020203" pitchFamily="34" charset="0"/>
              </a:rPr>
              <a:t> 训练了两周 </a:t>
            </a:r>
            <a:r>
              <a:rPr lang="en-US" altLang="zh-CN" dirty="0">
                <a:latin typeface="Gill Sans MT" panose="020B0502020104020203" pitchFamily="34" charset="0"/>
              </a:rPr>
              <a:t>AlexNet</a:t>
            </a:r>
            <a:r>
              <a:rPr lang="zh-CN" altLang="en-US" dirty="0">
                <a:latin typeface="Gill Sans MT" panose="020B0502020104020203" pitchFamily="34" charset="0"/>
              </a:rPr>
              <a:t>，将计算机图像识别的正确率提升了一个数量级，并获得了 </a:t>
            </a:r>
            <a:r>
              <a:rPr lang="en-US" altLang="zh-CN" dirty="0">
                <a:latin typeface="Gill Sans MT" panose="020B0502020104020203" pitchFamily="34" charset="0"/>
              </a:rPr>
              <a:t>2012</a:t>
            </a:r>
            <a:r>
              <a:rPr lang="zh-CN" altLang="en-US" dirty="0">
                <a:latin typeface="Gill Sans MT" panose="020B0502020104020203" pitchFamily="34" charset="0"/>
              </a:rPr>
              <a:t> 年 </a:t>
            </a:r>
            <a:r>
              <a:rPr lang="en-US" altLang="zh-CN" dirty="0">
                <a:latin typeface="Gill Sans MT" panose="020B0502020104020203" pitchFamily="34" charset="0"/>
              </a:rPr>
              <a:t>ImageNet</a:t>
            </a:r>
            <a:r>
              <a:rPr lang="zh-CN" altLang="en-US" dirty="0">
                <a:latin typeface="Gill Sans MT" panose="020B0502020104020203" pitchFamily="34" charset="0"/>
              </a:rPr>
              <a:t> 竞赛冠军，充分展示了</a:t>
            </a:r>
            <a:r>
              <a:rPr lang="en-US" altLang="zh-CN" dirty="0">
                <a:latin typeface="Gill Sans MT" panose="020B0502020104020203" pitchFamily="34" charset="0"/>
              </a:rPr>
              <a:t>GPU</a:t>
            </a:r>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计算中的巨大潜力。</a:t>
            </a:r>
            <a:endParaRPr lang="en-US" altLang="zh-CN" dirty="0">
              <a:latin typeface="Gill Sans MT" panose="020B0502020104020203" pitchFamily="34" charset="0"/>
            </a:endParaRPr>
          </a:p>
          <a:p>
            <a:r>
              <a:rPr lang="zh-CN" altLang="en-US" dirty="0">
                <a:latin typeface="Gill Sans MT" panose="020B0502020104020203" pitchFamily="34" charset="0"/>
              </a:rPr>
              <a:t>谷歌使用 </a:t>
            </a:r>
            <a:r>
              <a:rPr lang="en-US" altLang="zh-CN" dirty="0">
                <a:latin typeface="Gill Sans MT" panose="020B0502020104020203" pitchFamily="34" charset="0"/>
              </a:rPr>
              <a:t>1000</a:t>
            </a:r>
            <a:r>
              <a:rPr lang="zh-CN" altLang="en-US" dirty="0">
                <a:latin typeface="Gill Sans MT" panose="020B0502020104020203" pitchFamily="34" charset="0"/>
              </a:rPr>
              <a:t> 台 </a:t>
            </a:r>
            <a:r>
              <a:rPr lang="en-US" altLang="zh-CN" dirty="0">
                <a:latin typeface="Gill Sans MT" panose="020B0502020104020203" pitchFamily="34" charset="0"/>
              </a:rPr>
              <a:t>CPU</a:t>
            </a:r>
            <a:r>
              <a:rPr lang="zh-CN" altLang="en-US" dirty="0">
                <a:latin typeface="Gill Sans MT" panose="020B0502020104020203" pitchFamily="34" charset="0"/>
              </a:rPr>
              <a:t> 服务器，基于</a:t>
            </a:r>
            <a:r>
              <a:rPr lang="en-US" altLang="zh-CN" dirty="0">
                <a:latin typeface="Gill Sans MT" panose="020B0502020104020203" pitchFamily="34" charset="0"/>
              </a:rPr>
              <a:t>Google</a:t>
            </a:r>
            <a:r>
              <a:rPr lang="zh-CN" altLang="en-US" dirty="0">
                <a:latin typeface="Gill Sans MT" panose="020B0502020104020203" pitchFamily="34" charset="0"/>
              </a:rPr>
              <a:t> </a:t>
            </a:r>
            <a:r>
              <a:rPr lang="en-US" altLang="zh-CN" dirty="0">
                <a:latin typeface="Gill Sans MT" panose="020B0502020104020203" pitchFamily="34" charset="0"/>
              </a:rPr>
              <a:t>YouTube</a:t>
            </a:r>
            <a:r>
              <a:rPr lang="zh-CN" altLang="en-US" dirty="0">
                <a:latin typeface="Gill Sans MT" panose="020B0502020104020203" pitchFamily="34" charset="0"/>
              </a:rPr>
              <a:t> 视频同的数据完成了猫狗识别的任务，而 </a:t>
            </a:r>
            <a:r>
              <a:rPr lang="en-US" altLang="zh-CN" dirty="0">
                <a:latin typeface="Gill Sans MT" panose="020B0502020104020203" pitchFamily="34" charset="0"/>
              </a:rPr>
              <a:t>2012</a:t>
            </a:r>
            <a:r>
              <a:rPr lang="zh-CN" altLang="en-US" dirty="0">
                <a:latin typeface="Gill Sans MT" panose="020B0502020104020203" pitchFamily="34" charset="0"/>
              </a:rPr>
              <a:t> 年吴恩达等采用 </a:t>
            </a:r>
            <a:r>
              <a:rPr lang="en-US" altLang="zh-CN" dirty="0">
                <a:latin typeface="Gill Sans MT" panose="020B0502020104020203" pitchFamily="34" charset="0"/>
              </a:rPr>
              <a:t>3</a:t>
            </a:r>
            <a:r>
              <a:rPr lang="zh-CN" altLang="en-US" dirty="0">
                <a:latin typeface="Gill Sans MT" panose="020B0502020104020203" pitchFamily="34" charset="0"/>
              </a:rPr>
              <a:t> 台 </a:t>
            </a:r>
            <a:r>
              <a:rPr lang="en-US" altLang="zh-CN" dirty="0">
                <a:latin typeface="Gill Sans MT" panose="020B0502020104020203" pitchFamily="34" charset="0"/>
              </a:rPr>
              <a:t>GTX680-GPU</a:t>
            </a:r>
            <a:r>
              <a:rPr lang="zh-CN" altLang="en-US" dirty="0">
                <a:latin typeface="Gill Sans MT" panose="020B0502020104020203" pitchFamily="34" charset="0"/>
              </a:rPr>
              <a:t> 服务器完成了同样的任务。</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dirty="0">
                <a:latin typeface="Gill Sans MT" panose="020B0502020104020203" pitchFamily="34" charset="0"/>
              </a:rPr>
              <a:t>毋庸置疑，</a:t>
            </a:r>
            <a:r>
              <a:rPr lang="en-US" altLang="zh-CN" dirty="0">
                <a:latin typeface="Gill Sans MT" panose="020B0502020104020203" pitchFamily="34" charset="0"/>
              </a:rPr>
              <a:t>AlexNet</a:t>
            </a:r>
            <a:r>
              <a:rPr lang="zh-CN" altLang="en-US" dirty="0">
                <a:latin typeface="Gill Sans MT" panose="020B0502020104020203" pitchFamily="34" charset="0"/>
              </a:rPr>
              <a:t> 和吴恩达等工作在业界和学界都产生了良好的示范效应。或许从这段时间开始，学术界关于</a:t>
            </a:r>
            <a:r>
              <a:rPr lang="en-US" altLang="zh-CN" dirty="0">
                <a:latin typeface="Gill Sans MT" panose="020B0502020104020203" pitchFamily="34" charset="0"/>
              </a:rPr>
              <a:t>AI</a:t>
            </a:r>
            <a:r>
              <a:rPr lang="zh-CN" altLang="en-US" dirty="0">
                <a:latin typeface="Gill Sans MT" panose="020B0502020104020203" pitchFamily="34" charset="0"/>
              </a:rPr>
              <a:t>相关的研究逐渐更多的采用了</a:t>
            </a:r>
            <a:r>
              <a:rPr lang="en-US" altLang="zh-CN" dirty="0">
                <a:latin typeface="Gill Sans MT" panose="020B0502020104020203" pitchFamily="34" charset="0"/>
              </a:rPr>
              <a:t>GPU</a:t>
            </a:r>
            <a:r>
              <a:rPr lang="zh-CN" altLang="en-US" dirty="0">
                <a:latin typeface="Gill Sans MT" panose="020B0502020104020203" pitchFamily="34" charset="0"/>
              </a:rPr>
              <a:t>，互联网头部厂商也陆续开始引入</a:t>
            </a:r>
            <a:r>
              <a:rPr lang="en-US" altLang="zh-CN" dirty="0">
                <a:latin typeface="Gill Sans MT" panose="020B0502020104020203" pitchFamily="34" charset="0"/>
              </a:rPr>
              <a:t>GPU</a:t>
            </a:r>
            <a:r>
              <a:rPr lang="zh-CN" altLang="en-US" dirty="0">
                <a:latin typeface="Gill Sans MT" panose="020B0502020104020203" pitchFamily="34" charset="0"/>
              </a:rPr>
              <a:t>到各自的生产研发环境。</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11344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1E2A961-8A40-9244-9150-37C0F688CD61}"/>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576768B2-E804-F149-B3B7-D216FF3BBBDC}"/>
              </a:ext>
            </a:extLst>
          </p:cNvPr>
          <p:cNvSpPr>
            <a:spLocks noGrp="1"/>
          </p:cNvSpPr>
          <p:nvPr>
            <p:ph sz="half" idx="1"/>
          </p:nvPr>
        </p:nvSpPr>
        <p:spPr/>
        <p:txBody>
          <a:bodyPr/>
          <a:lstStyle/>
          <a:p>
            <a:r>
              <a:rPr lang="zh-CN" altLang="en-US" dirty="0">
                <a:latin typeface="Gill Sans MT" panose="020B0502020104020203" pitchFamily="34" charset="0"/>
              </a:rPr>
              <a:t>从</a:t>
            </a:r>
            <a:r>
              <a:rPr lang="en-US" altLang="zh-CN" dirty="0">
                <a:latin typeface="Gill Sans MT" panose="020B0502020104020203" pitchFamily="34" charset="0"/>
              </a:rPr>
              <a:t>2005/2006</a:t>
            </a:r>
            <a:r>
              <a:rPr lang="zh-CN" altLang="en-US" dirty="0">
                <a:latin typeface="Gill Sans MT" panose="020B0502020104020203" pitchFamily="34" charset="0"/>
              </a:rPr>
              <a:t>年开始有人尝试用</a:t>
            </a:r>
            <a:r>
              <a:rPr lang="en-US" altLang="zh-CN" dirty="0">
                <a:latin typeface="Gill Sans MT" panose="020B0502020104020203" pitchFamily="34" charset="0"/>
              </a:rPr>
              <a:t>GPU</a:t>
            </a:r>
            <a:r>
              <a:rPr lang="zh-CN" altLang="en-US" dirty="0">
                <a:latin typeface="Gill Sans MT" panose="020B0502020104020203" pitchFamily="34" charset="0"/>
              </a:rPr>
              <a:t>进行</a:t>
            </a:r>
            <a:r>
              <a:rPr lang="en-US" altLang="zh-CN" dirty="0">
                <a:latin typeface="Gill Sans MT" panose="020B0502020104020203" pitchFamily="34" charset="0"/>
              </a:rPr>
              <a:t>AI</a:t>
            </a:r>
            <a:r>
              <a:rPr lang="zh-CN" altLang="en-US" dirty="0">
                <a:latin typeface="Gill Sans MT" panose="020B0502020104020203" pitchFamily="34" charset="0"/>
              </a:rPr>
              <a:t>计算，到</a:t>
            </a:r>
            <a:r>
              <a:rPr lang="en-US" altLang="zh-CN" dirty="0">
                <a:latin typeface="Gill Sans MT" panose="020B0502020104020203" pitchFamily="34" charset="0"/>
              </a:rPr>
              <a:t>2012/2013</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被更大范围的接受，以及到</a:t>
            </a:r>
            <a:r>
              <a:rPr lang="en-US" altLang="zh-CN" dirty="0">
                <a:latin typeface="Gill Sans MT" panose="020B0502020104020203" pitchFamily="34" charset="0"/>
              </a:rPr>
              <a:t>2016/2017</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成本</a:t>
            </a:r>
            <a:r>
              <a:rPr lang="en-US" altLang="zh-CN" dirty="0">
                <a:latin typeface="Gill Sans MT" panose="020B0502020104020203" pitchFamily="34" charset="0"/>
              </a:rPr>
              <a:t>AI</a:t>
            </a:r>
            <a:r>
              <a:rPr lang="zh-CN" altLang="en-US" dirty="0">
                <a:latin typeface="Gill Sans MT" panose="020B0502020104020203" pitchFamily="34" charset="0"/>
              </a:rPr>
              <a:t>计算的标配，具有一定的偶然性，发现深度学习网络层次越深、网络规模越大，</a:t>
            </a:r>
            <a:r>
              <a:rPr lang="en-US" altLang="zh-CN" dirty="0">
                <a:latin typeface="Gill Sans MT" panose="020B0502020104020203" pitchFamily="34" charset="0"/>
              </a:rPr>
              <a:t>GPU</a:t>
            </a:r>
            <a:r>
              <a:rPr lang="zh-CN" altLang="en-US" dirty="0">
                <a:latin typeface="Gill Sans MT" panose="020B0502020104020203" pitchFamily="34" charset="0"/>
              </a:rPr>
              <a:t>的加速效果越显著。</a:t>
            </a:r>
          </a:p>
        </p:txBody>
      </p:sp>
    </p:spTree>
    <p:extLst>
      <p:ext uri="{BB962C8B-B14F-4D97-AF65-F5344CB8AC3E}">
        <p14:creationId xmlns:p14="http://schemas.microsoft.com/office/powerpoint/2010/main" val="424661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2844C-06F6-D44E-AC48-8B60785677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71BFC3-B923-EB4D-BA93-AEA5D526E57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FCD8DF6-C234-6841-A82D-43B84E3D9A2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C168558-84F9-094F-8074-2780AF2455DD}"/>
              </a:ext>
            </a:extLst>
          </p:cNvPr>
          <p:cNvPicPr>
            <a:picLocks noChangeAspect="1"/>
          </p:cNvPicPr>
          <p:nvPr/>
        </p:nvPicPr>
        <p:blipFill>
          <a:blip r:embed="rId2"/>
          <a:stretch>
            <a:fillRect/>
          </a:stretch>
        </p:blipFill>
        <p:spPr>
          <a:xfrm>
            <a:off x="1526381" y="863600"/>
            <a:ext cx="9144000" cy="5130800"/>
          </a:xfrm>
          <a:prstGeom prst="rect">
            <a:avLst/>
          </a:prstGeom>
        </p:spPr>
      </p:pic>
    </p:spTree>
    <p:extLst>
      <p:ext uri="{BB962C8B-B14F-4D97-AF65-F5344CB8AC3E}">
        <p14:creationId xmlns:p14="http://schemas.microsoft.com/office/powerpoint/2010/main" val="210303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44C90C-5391-A24C-9858-355A3D1484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3BA459E-9FC2-3B4E-9927-EF871A2CCC90}"/>
              </a:ext>
            </a:extLst>
          </p:cNvPr>
          <p:cNvSpPr>
            <a:spLocks noGrp="1"/>
          </p:cNvSpPr>
          <p:nvPr>
            <p:ph sz="half" idx="1"/>
          </p:nvPr>
        </p:nvSpPr>
        <p:spPr/>
        <p:txBody>
          <a:bodyPr/>
          <a:lstStyle/>
          <a:p>
            <a:r>
              <a:rPr lang="zh-CN" altLang="en-US" dirty="0"/>
              <a:t>深度学习和神经网络的每个计算任务都是独立于其他计算的，任何计算都不依赖于任何其他计算的结果，可以采用高度并行的方式进行计算。而</a:t>
            </a:r>
            <a:r>
              <a:rPr lang="en-US" altLang="zh-CN" dirty="0"/>
              <a:t>GPU</a:t>
            </a:r>
            <a:r>
              <a:rPr lang="zh-CN" altLang="en-US" dirty="0"/>
              <a:t>相比于</a:t>
            </a:r>
            <a:r>
              <a:rPr lang="en-US" altLang="zh-CN" dirty="0"/>
              <a:t>CPU</a:t>
            </a:r>
            <a:r>
              <a:rPr lang="zh-CN" altLang="en-US" dirty="0"/>
              <a:t>拥有更多独立的大吞吐量计算通道，较少的控制单元使其不会受到计算以外的更多任务的干扰，拥有比</a:t>
            </a:r>
            <a:r>
              <a:rPr lang="en-US" altLang="zh-CN" dirty="0"/>
              <a:t>CPU</a:t>
            </a:r>
            <a:r>
              <a:rPr lang="zh-CN" altLang="en-US" dirty="0"/>
              <a:t>更纯粹的计算环境，所以深度学习和神经网络模型在</a:t>
            </a:r>
            <a:r>
              <a:rPr lang="en-US" altLang="zh-CN" dirty="0"/>
              <a:t>GPU</a:t>
            </a:r>
            <a:r>
              <a:rPr lang="zh-CN" altLang="en-US" dirty="0"/>
              <a:t>的加持下会更高效地完成计算任务。</a:t>
            </a:r>
          </a:p>
        </p:txBody>
      </p:sp>
    </p:spTree>
    <p:extLst>
      <p:ext uri="{BB962C8B-B14F-4D97-AF65-F5344CB8AC3E}">
        <p14:creationId xmlns:p14="http://schemas.microsoft.com/office/powerpoint/2010/main" val="392153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9475387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图形处理器 </a:t>
            </a:r>
            <a:r>
              <a:rPr lang="en-US" altLang="zh-CN" sz="3200" b="1"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32440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发展历史</a:t>
            </a:r>
          </a:p>
        </p:txBody>
      </p:sp>
    </p:spTree>
    <p:extLst>
      <p:ext uri="{BB962C8B-B14F-4D97-AF65-F5344CB8AC3E}">
        <p14:creationId xmlns:p14="http://schemas.microsoft.com/office/powerpoint/2010/main" val="397256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第一代</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 Before</a:t>
            </a:r>
            <a:r>
              <a:rPr lang="zh-CN" altLang="en-US" dirty="0">
                <a:latin typeface="Gill Sans MT" panose="020B0502020104020203" pitchFamily="34" charset="0"/>
              </a:rPr>
              <a:t> </a:t>
            </a:r>
            <a:r>
              <a:rPr lang="en-US" altLang="zh-CN" dirty="0">
                <a:latin typeface="Gill Sans MT" panose="020B0502020104020203" pitchFamily="34" charset="0"/>
              </a:rPr>
              <a:t>1999 </a:t>
            </a:r>
            <a:r>
              <a:rPr lang="zh-CN" altLang="en-US" dirty="0">
                <a:latin typeface="Gill Sans MT" panose="020B0502020104020203" pitchFamily="34" charset="0"/>
              </a:rPr>
              <a:t>）：部分功能从</a:t>
            </a:r>
            <a:r>
              <a:rPr lang="en-US" altLang="zh-CN" dirty="0">
                <a:latin typeface="Gill Sans MT" panose="020B0502020104020203" pitchFamily="34" charset="0"/>
              </a:rPr>
              <a:t>CPU</a:t>
            </a:r>
            <a:r>
              <a:rPr lang="zh-CN" altLang="en-US" dirty="0">
                <a:latin typeface="Gill Sans MT" panose="020B0502020104020203" pitchFamily="34" charset="0"/>
              </a:rPr>
              <a:t>分离， 实现针对图形图形处理的硬件加速。以几何处理引擎 </a:t>
            </a:r>
            <a:r>
              <a:rPr lang="en-US" altLang="zh-CN" dirty="0">
                <a:latin typeface="Gill Sans MT" panose="020B0502020104020203" pitchFamily="34" charset="0"/>
              </a:rPr>
              <a:t>GEOMETRY ENGINE</a:t>
            </a:r>
            <a:r>
              <a:rPr lang="zh-CN" altLang="en-US" dirty="0">
                <a:latin typeface="Gill Sans MT" panose="020B0502020104020203" pitchFamily="34" charset="0"/>
              </a:rPr>
              <a:t> 为代表，只能起到 </a:t>
            </a:r>
            <a:r>
              <a:rPr lang="en-US" altLang="zh-CN" dirty="0">
                <a:latin typeface="Gill Sans MT" panose="020B0502020104020203" pitchFamily="34" charset="0"/>
              </a:rPr>
              <a:t>3D </a:t>
            </a:r>
            <a:r>
              <a:rPr lang="zh-CN" altLang="en-US" dirty="0">
                <a:latin typeface="Gill Sans MT" panose="020B0502020104020203" pitchFamily="34" charset="0"/>
              </a:rPr>
              <a:t>图像处理的加速作用，不具有软件编程特性。</a:t>
            </a:r>
          </a:p>
          <a:p>
            <a:pPr marL="0" indent="0">
              <a:buNone/>
            </a:pPr>
            <a:endParaRPr lang="zh-CN" altLang="en-US" dirty="0">
              <a:latin typeface="Gill Sans MT" panose="020B0502020104020203" pitchFamily="34" charset="0"/>
            </a:endParaRPr>
          </a:p>
        </p:txBody>
      </p:sp>
      <p:sp>
        <p:nvSpPr>
          <p:cNvPr id="4" name="矩形 3">
            <a:extLst>
              <a:ext uri="{FF2B5EF4-FFF2-40B4-BE49-F238E27FC236}">
                <a16:creationId xmlns:a16="http://schemas.microsoft.com/office/drawing/2014/main" id="{F94F8F20-D348-814C-BCB6-20EC8F9900C5}"/>
              </a:ext>
            </a:extLst>
          </p:cNvPr>
          <p:cNvSpPr/>
          <p:nvPr/>
        </p:nvSpPr>
        <p:spPr bwMode="auto">
          <a:xfrm>
            <a:off x="1201837" y="3140968"/>
            <a:ext cx="10081120" cy="244827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tx1"/>
                </a:solidFill>
                <a:effectLst/>
                <a:latin typeface="Arial" charset="0"/>
                <a:ea typeface="SimSun" pitchFamily="2" charset="-122"/>
              </a:rPr>
              <a:t>GPU</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1999</a:t>
            </a:r>
            <a:r>
              <a:rPr lang="zh-CN" altLang="en-US" dirty="0">
                <a:latin typeface="Gill Sans MT" panose="020B0502020104020203" pitchFamily="34" charset="0"/>
              </a:rPr>
              <a:t>年，英伟达发布了专为执行复杂的数学和几何计算的 </a:t>
            </a:r>
            <a:r>
              <a:rPr lang="en-US" altLang="zh-CN" dirty="0">
                <a:latin typeface="Gill Sans MT" panose="020B0502020104020203" pitchFamily="34" charset="0"/>
              </a:rPr>
              <a:t>GeForce256 </a:t>
            </a:r>
            <a:r>
              <a:rPr lang="zh-CN" altLang="en-US" dirty="0">
                <a:latin typeface="Gill Sans MT" panose="020B0502020104020203" pitchFamily="34" charset="0"/>
              </a:rPr>
              <a:t>图像处理芯片，将更多的晶体管用作执行单元， 而不是像 </a:t>
            </a:r>
            <a:r>
              <a:rPr lang="en-US" altLang="zh-CN" dirty="0">
                <a:latin typeface="Gill Sans MT" panose="020B0502020104020203" pitchFamily="34" charset="0"/>
              </a:rPr>
              <a:t>CPU </a:t>
            </a:r>
            <a:r>
              <a:rPr lang="zh-CN" altLang="en-US" dirty="0">
                <a:latin typeface="Gill Sans MT" panose="020B0502020104020203" pitchFamily="34" charset="0"/>
              </a:rPr>
              <a:t>那样用作复杂的控制单元和缓存，将</a:t>
            </a:r>
            <a:r>
              <a:rPr lang="en-US" altLang="zh-CN" dirty="0">
                <a:latin typeface="Gill Sans MT" panose="020B0502020104020203" pitchFamily="34" charset="0"/>
              </a:rPr>
              <a:t>(TRANSFORM AND LIGHTING) </a:t>
            </a:r>
            <a:r>
              <a:rPr lang="zh-CN" altLang="en-US" dirty="0">
                <a:latin typeface="Gill Sans MT" panose="020B0502020104020203" pitchFamily="34" charset="0"/>
              </a:rPr>
              <a:t>等功能从 </a:t>
            </a:r>
            <a:r>
              <a:rPr lang="en-US" altLang="zh-CN" dirty="0">
                <a:latin typeface="Gill Sans MT" panose="020B0502020104020203" pitchFamily="34" charset="0"/>
              </a:rPr>
              <a:t>CPU </a:t>
            </a:r>
            <a:r>
              <a:rPr lang="zh-CN" altLang="en-US" dirty="0">
                <a:latin typeface="Gill Sans MT" panose="020B0502020104020203" pitchFamily="34" charset="0"/>
              </a:rPr>
              <a:t>分离出来，实现了图形快速变换，这成为 </a:t>
            </a:r>
            <a:r>
              <a:rPr lang="en-US" altLang="zh-CN" dirty="0">
                <a:latin typeface="Gill Sans MT" panose="020B0502020104020203" pitchFamily="34" charset="0"/>
              </a:rPr>
              <a:t>GPU </a:t>
            </a:r>
            <a:r>
              <a:rPr lang="zh-CN" altLang="en-US" dirty="0">
                <a:latin typeface="Gill Sans MT" panose="020B0502020104020203" pitchFamily="34" charset="0"/>
              </a:rPr>
              <a:t>真正出现的标志。</a:t>
            </a:r>
          </a:p>
          <a:p>
            <a:r>
              <a:rPr lang="en-US" altLang="zh-CN" dirty="0">
                <a:latin typeface="Gill Sans MT" panose="020B0502020104020203" pitchFamily="34" charset="0"/>
              </a:rPr>
              <a:t>2000-2005</a:t>
            </a:r>
            <a:r>
              <a:rPr lang="zh-CN" altLang="en-US" dirty="0">
                <a:latin typeface="Gill Sans MT" panose="020B0502020104020203" pitchFamily="34" charset="0"/>
              </a:rPr>
              <a:t>年， </a:t>
            </a:r>
            <a:r>
              <a:rPr lang="en-US" altLang="zh-CN" dirty="0">
                <a:latin typeface="Gill Sans MT" panose="020B0502020104020203" pitchFamily="34" charset="0"/>
              </a:rPr>
              <a:t>GPU </a:t>
            </a:r>
            <a:r>
              <a:rPr lang="zh-CN" altLang="en-US" dirty="0">
                <a:latin typeface="Gill Sans MT" panose="020B0502020104020203" pitchFamily="34" charset="0"/>
              </a:rPr>
              <a:t>技术快速发展，运算速度迅速超过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2001</a:t>
            </a:r>
            <a:r>
              <a:rPr lang="zh-CN" altLang="en-US" dirty="0">
                <a:latin typeface="Gill Sans MT" panose="020B0502020104020203" pitchFamily="34" charset="0"/>
              </a:rPr>
              <a:t>年英伟达和</a:t>
            </a:r>
            <a:r>
              <a:rPr lang="en-US" altLang="zh-CN" dirty="0">
                <a:latin typeface="Gill Sans MT" panose="020B0502020104020203" pitchFamily="34" charset="0"/>
              </a:rPr>
              <a:t>ATI </a:t>
            </a:r>
            <a:r>
              <a:rPr lang="zh-CN" altLang="en-US" dirty="0">
                <a:latin typeface="Gill Sans MT" panose="020B0502020104020203" pitchFamily="34" charset="0"/>
              </a:rPr>
              <a:t>分别推出</a:t>
            </a:r>
            <a:r>
              <a:rPr lang="en-US" altLang="zh-CN" dirty="0">
                <a:latin typeface="Gill Sans MT" panose="020B0502020104020203" pitchFamily="34" charset="0"/>
              </a:rPr>
              <a:t>GEFORCE3</a:t>
            </a:r>
            <a:r>
              <a:rPr lang="zh-CN" altLang="en-US" dirty="0">
                <a:latin typeface="Gill Sans MT" panose="020B0502020104020203" pitchFamily="34" charset="0"/>
              </a:rPr>
              <a:t> 和 </a:t>
            </a:r>
            <a:r>
              <a:rPr lang="en-US" altLang="zh-CN" dirty="0">
                <a:latin typeface="Gill Sans MT" panose="020B0502020104020203" pitchFamily="34" charset="0"/>
              </a:rPr>
              <a:t>RADEON 8500</a:t>
            </a:r>
            <a:r>
              <a:rPr lang="zh-CN" altLang="en-US" dirty="0">
                <a:latin typeface="Gill Sans MT" panose="020B0502020104020203" pitchFamily="34" charset="0"/>
              </a:rPr>
              <a:t>，图形硬件的流水线被定义为流处理器，出现了顶点级可编程性，同时像素级也具有有限的编程性。但 </a:t>
            </a:r>
            <a:r>
              <a:rPr lang="en-US" altLang="zh-CN" dirty="0">
                <a:latin typeface="Gill Sans MT" panose="020B0502020104020203" pitchFamily="34" charset="0"/>
              </a:rPr>
              <a:t>GPU </a:t>
            </a:r>
            <a:r>
              <a:rPr lang="zh-CN" altLang="en-US" dirty="0">
                <a:latin typeface="Gill Sans MT" panose="020B0502020104020203" pitchFamily="34" charset="0"/>
              </a:rPr>
              <a:t>的整体编程性仍然比较有限。</a:t>
            </a:r>
          </a:p>
        </p:txBody>
      </p:sp>
    </p:spTree>
    <p:extLst>
      <p:ext uri="{BB962C8B-B14F-4D97-AF65-F5344CB8AC3E}">
        <p14:creationId xmlns:p14="http://schemas.microsoft.com/office/powerpoint/2010/main" val="12619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8BBDB3C8-996B-834B-963B-AD4DFA7D646C}"/>
              </a:ext>
            </a:extLst>
          </p:cNvPr>
          <p:cNvSpPr/>
          <p:nvPr/>
        </p:nvSpPr>
        <p:spPr bwMode="auto">
          <a:xfrm>
            <a:off x="1201837" y="2276872"/>
            <a:ext cx="4608512" cy="3312368"/>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tx1"/>
                </a:solidFill>
                <a:effectLst/>
                <a:latin typeface="Arial" charset="0"/>
                <a:ea typeface="SimSun" pitchFamily="2" charset="-122"/>
              </a:rPr>
              <a:t>NVIDIA</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7" name="矩形 6">
            <a:extLst>
              <a:ext uri="{FF2B5EF4-FFF2-40B4-BE49-F238E27FC236}">
                <a16:creationId xmlns:a16="http://schemas.microsoft.com/office/drawing/2014/main" id="{E6655984-F2AB-6E4E-B2DD-97DDCDBF7D73}"/>
              </a:ext>
            </a:extLst>
          </p:cNvPr>
          <p:cNvSpPr/>
          <p:nvPr/>
        </p:nvSpPr>
        <p:spPr bwMode="auto">
          <a:xfrm>
            <a:off x="6242397" y="2276872"/>
            <a:ext cx="4608512" cy="3312368"/>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tx1"/>
                </a:solidFill>
                <a:effectLst/>
                <a:latin typeface="Arial" charset="0"/>
                <a:ea typeface="SimSun" pitchFamily="2" charset="-122"/>
              </a:rPr>
              <a:t>AMD</a:t>
            </a: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67154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2006</a:t>
            </a:r>
            <a:r>
              <a:rPr lang="zh-CN" altLang="en-US" dirty="0">
                <a:latin typeface="Gill Sans MT" panose="020B0502020104020203" pitchFamily="34" charset="0"/>
              </a:rPr>
              <a:t> 年，英伟达与 </a:t>
            </a:r>
            <a:r>
              <a:rPr lang="en-US" altLang="zh-CN" dirty="0">
                <a:latin typeface="Gill Sans MT" panose="020B0502020104020203" pitchFamily="34" charset="0"/>
              </a:rPr>
              <a:t>ATI</a:t>
            </a:r>
            <a:r>
              <a:rPr lang="zh-CN" altLang="en-US" dirty="0">
                <a:latin typeface="Gill Sans MT" panose="020B0502020104020203" pitchFamily="34" charset="0"/>
              </a:rPr>
              <a:t> 分别推出了</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 Compute United Device Architecture </a:t>
            </a:r>
            <a:r>
              <a:rPr lang="zh-CN" altLang="en-US" dirty="0">
                <a:latin typeface="Gill Sans MT" panose="020B0502020104020203" pitchFamily="34" charset="0"/>
              </a:rPr>
              <a:t>）和</a:t>
            </a:r>
            <a:r>
              <a:rPr lang="en-US" altLang="zh-CN" dirty="0">
                <a:latin typeface="Gill Sans MT" panose="020B0502020104020203" pitchFamily="34" charset="0"/>
              </a:rPr>
              <a:t>CTM</a:t>
            </a:r>
            <a:r>
              <a:rPr lang="zh-CN" altLang="en-US" dirty="0">
                <a:latin typeface="Gill Sans MT" panose="020B0502020104020203" pitchFamily="34" charset="0"/>
              </a:rPr>
              <a:t>（</a:t>
            </a:r>
            <a:r>
              <a:rPr lang="en-US" altLang="zh-CN" dirty="0">
                <a:latin typeface="Gill Sans MT" panose="020B0502020104020203" pitchFamily="34" charset="0"/>
              </a:rPr>
              <a:t> CLOSE TO THE METAL </a:t>
            </a:r>
            <a:r>
              <a:rPr lang="zh-CN" altLang="en-US" dirty="0">
                <a:latin typeface="Gill Sans MT" panose="020B0502020104020203" pitchFamily="34" charset="0"/>
              </a:rPr>
              <a:t>）编程环境， 使得 </a:t>
            </a:r>
            <a:r>
              <a:rPr lang="en-US" altLang="zh-CN" dirty="0">
                <a:latin typeface="Gill Sans MT" panose="020B0502020104020203" pitchFamily="34" charset="0"/>
              </a:rPr>
              <a:t>GPU </a:t>
            </a:r>
            <a:r>
              <a:rPr lang="zh-CN" altLang="en-US" dirty="0">
                <a:latin typeface="Gill Sans MT" panose="020B0502020104020203" pitchFamily="34" charset="0"/>
              </a:rPr>
              <a:t>打破图形语言的局限成为真正的并行数据处理超级加速器。</a:t>
            </a:r>
          </a:p>
          <a:p>
            <a:r>
              <a:rPr lang="en-US" altLang="zh-CN" dirty="0">
                <a:latin typeface="Gill Sans MT" panose="020B0502020104020203" pitchFamily="34" charset="0"/>
              </a:rPr>
              <a:t>2008</a:t>
            </a:r>
            <a:r>
              <a:rPr lang="zh-CN" altLang="en-US" dirty="0">
                <a:latin typeface="Gill Sans MT" panose="020B0502020104020203" pitchFamily="34" charset="0"/>
              </a:rPr>
              <a:t> 年，苹果公司提出一个通用的并行计算编程平台 </a:t>
            </a:r>
            <a:r>
              <a:rPr lang="en-US" altLang="zh-CN" dirty="0">
                <a:latin typeface="Gill Sans MT" panose="020B0502020104020203" pitchFamily="34" charset="0"/>
              </a:rPr>
              <a:t>OPENCL</a:t>
            </a:r>
            <a:r>
              <a:rPr lang="zh-CN" altLang="en-US" dirty="0">
                <a:latin typeface="Gill Sans MT" panose="020B0502020104020203" pitchFamily="34" charset="0"/>
              </a:rPr>
              <a:t>（开放运算语言），与 </a:t>
            </a:r>
            <a:r>
              <a:rPr lang="en-US" altLang="zh-CN" dirty="0">
                <a:latin typeface="Gill Sans MT" panose="020B0502020104020203" pitchFamily="34" charset="0"/>
              </a:rPr>
              <a:t>CUDA</a:t>
            </a:r>
            <a:r>
              <a:rPr lang="zh-CN" altLang="en-US" dirty="0">
                <a:latin typeface="Gill Sans MT" panose="020B0502020104020203" pitchFamily="34" charset="0"/>
              </a:rPr>
              <a:t> 绑定在英伟达的显卡上不同，</a:t>
            </a:r>
            <a:r>
              <a:rPr lang="en-US" altLang="zh-CN" dirty="0">
                <a:latin typeface="Gill Sans MT" panose="020B0502020104020203" pitchFamily="34" charset="0"/>
              </a:rPr>
              <a:t>OPENCL </a:t>
            </a:r>
            <a:r>
              <a:rPr lang="zh-CN" altLang="en-US" dirty="0">
                <a:latin typeface="Gill Sans MT" panose="020B0502020104020203" pitchFamily="34" charset="0"/>
              </a:rPr>
              <a:t>和具体的计算设备无关，并迅速成为移动端</a:t>
            </a:r>
            <a:r>
              <a:rPr lang="en-US" altLang="zh-CN" dirty="0">
                <a:latin typeface="Gill Sans MT" panose="020B0502020104020203" pitchFamily="34" charset="0"/>
              </a:rPr>
              <a:t>GPU</a:t>
            </a:r>
            <a:r>
              <a:rPr lang="zh-CN" altLang="en-US" dirty="0">
                <a:latin typeface="Gill Sans MT" panose="020B0502020104020203" pitchFamily="34" charset="0"/>
              </a:rPr>
              <a:t>的编程环境业界标准。</a:t>
            </a:r>
          </a:p>
        </p:txBody>
      </p:sp>
    </p:spTree>
    <p:extLst>
      <p:ext uri="{BB962C8B-B14F-4D97-AF65-F5344CB8AC3E}">
        <p14:creationId xmlns:p14="http://schemas.microsoft.com/office/powerpoint/2010/main" val="60579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31788</TotalTime>
  <Words>1454</Words>
  <Application>Microsoft Macintosh PowerPoint</Application>
  <PresentationFormat>自定义</PresentationFormat>
  <Paragraphs>86</Paragraphs>
  <Slides>24</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24</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发展历史</vt:lpstr>
      <vt:lpstr>GPU 发展阶段 (I)</vt:lpstr>
      <vt:lpstr>GPU 发展阶段 (II)</vt:lpstr>
      <vt:lpstr>GPU 发展阶段 (II)</vt:lpstr>
      <vt:lpstr>GPU 发展阶段 (III)</vt:lpstr>
      <vt:lpstr>GPU 发展阶段 (III)</vt:lpstr>
      <vt:lpstr>PowerPoint 演示文稿</vt:lpstr>
      <vt:lpstr>PowerPoint 演示文稿</vt:lpstr>
      <vt:lpstr>PowerPoint 演示文稿</vt:lpstr>
      <vt:lpstr>PowerPoint 演示文稿</vt:lpstr>
      <vt:lpstr>PowerPoint 演示文稿</vt:lpstr>
      <vt:lpstr>AI的规模化发展 急需GPU</vt:lpstr>
      <vt:lpstr>AI 遇到 GPU</vt:lpstr>
      <vt:lpstr>AI 遇到 GPU</vt:lpstr>
      <vt:lpstr>AI 遇到 GPU</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5409</cp:revision>
  <dcterms:created xsi:type="dcterms:W3CDTF">2015-01-14T10:38:57Z</dcterms:created>
  <dcterms:modified xsi:type="dcterms:W3CDTF">2023-03-04T10:16:46Z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